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77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  <p:sldId id="275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77838"/>
            <a:ext cx="2057400" cy="5222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77838"/>
            <a:ext cx="6019800" cy="5222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0325"/>
            <a:ext cx="4038600" cy="4370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0325"/>
            <a:ext cx="4038600" cy="4370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5" name="Group 31"/>
          <p:cNvGrpSpPr>
            <a:grpSpLocks/>
          </p:cNvGrpSpPr>
          <p:nvPr/>
        </p:nvGrpSpPr>
        <p:grpSpPr bwMode="auto">
          <a:xfrm>
            <a:off x="153988" y="-1588"/>
            <a:ext cx="8994775" cy="6743701"/>
            <a:chOff x="97" y="-1"/>
            <a:chExt cx="5666" cy="4248"/>
          </a:xfrm>
        </p:grpSpPr>
        <p:sp>
          <p:nvSpPr>
            <p:cNvPr id="1046" name="Rectangle 22"/>
            <p:cNvSpPr>
              <a:spLocks noChangeArrowheads="1"/>
            </p:cNvSpPr>
            <p:nvPr userDrawn="1"/>
          </p:nvSpPr>
          <p:spPr bwMode="auto">
            <a:xfrm>
              <a:off x="97" y="91"/>
              <a:ext cx="5579" cy="361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BC214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Rectangle 23"/>
            <p:cNvSpPr>
              <a:spLocks noChangeArrowheads="1"/>
            </p:cNvSpPr>
            <p:nvPr userDrawn="1"/>
          </p:nvSpPr>
          <p:spPr bwMode="auto">
            <a:xfrm>
              <a:off x="5277" y="91"/>
              <a:ext cx="399" cy="394"/>
            </a:xfrm>
            <a:prstGeom prst="rect">
              <a:avLst/>
            </a:prstGeom>
            <a:solidFill>
              <a:srgbClr val="00308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GB">
                <a:cs typeface="Arial" charset="0"/>
              </a:endParaRPr>
            </a:p>
          </p:txBody>
        </p:sp>
        <p:grpSp>
          <p:nvGrpSpPr>
            <p:cNvPr id="1048" name="Group 24"/>
            <p:cNvGrpSpPr>
              <a:grpSpLocks/>
            </p:cNvGrpSpPr>
            <p:nvPr userDrawn="1"/>
          </p:nvGrpSpPr>
          <p:grpSpPr bwMode="auto">
            <a:xfrm>
              <a:off x="5279" y="-1"/>
              <a:ext cx="484" cy="485"/>
              <a:chOff x="5279" y="-3"/>
              <a:chExt cx="484" cy="485"/>
            </a:xfrm>
          </p:grpSpPr>
          <p:sp>
            <p:nvSpPr>
              <p:cNvPr id="1049" name="Rectangle 25"/>
              <p:cNvSpPr>
                <a:spLocks noChangeArrowheads="1"/>
              </p:cNvSpPr>
              <p:nvPr userDrawn="1"/>
            </p:nvSpPr>
            <p:spPr bwMode="auto">
              <a:xfrm>
                <a:off x="5279" y="-3"/>
                <a:ext cx="484" cy="48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50" name="AutoShape 26"/>
              <p:cNvSpPr>
                <a:spLocks noChangeArrowheads="1"/>
              </p:cNvSpPr>
              <p:nvPr userDrawn="1"/>
            </p:nvSpPr>
            <p:spPr bwMode="auto">
              <a:xfrm>
                <a:off x="5341" y="0"/>
                <a:ext cx="419" cy="419"/>
              </a:xfrm>
              <a:prstGeom prst="rtTriangle">
                <a:avLst/>
              </a:prstGeom>
              <a:solidFill>
                <a:srgbClr val="BC214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1051" name="Rectangle 27"/>
            <p:cNvSpPr>
              <a:spLocks noChangeArrowheads="1"/>
            </p:cNvSpPr>
            <p:nvPr userDrawn="1"/>
          </p:nvSpPr>
          <p:spPr bwMode="auto">
            <a:xfrm>
              <a:off x="97" y="3779"/>
              <a:ext cx="5581" cy="468"/>
            </a:xfrm>
            <a:prstGeom prst="rect">
              <a:avLst/>
            </a:prstGeom>
            <a:solidFill>
              <a:srgbClr val="BC214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GB">
                <a:solidFill>
                  <a:srgbClr val="CF0707"/>
                </a:solidFill>
                <a:cs typeface="Arial" charset="0"/>
              </a:endParaRPr>
            </a:p>
          </p:txBody>
        </p:sp>
        <p:pic>
          <p:nvPicPr>
            <p:cNvPr id="1052" name="Picture 28" descr="Napier_logo"/>
            <p:cNvPicPr>
              <a:picLocks noChangeAspect="1" noChangeArrowheads="1"/>
            </p:cNvPicPr>
            <p:nvPr userDrawn="1"/>
          </p:nvPicPr>
          <p:blipFill>
            <a:blip r:embed="rId13" cstate="print">
              <a:lum bright="100000" contrast="4000"/>
            </a:blip>
            <a:srcRect/>
            <a:stretch>
              <a:fillRect/>
            </a:stretch>
          </p:blipFill>
          <p:spPr bwMode="auto">
            <a:xfrm>
              <a:off x="1867" y="3852"/>
              <a:ext cx="2039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3" name="Line 29"/>
            <p:cNvSpPr>
              <a:spLocks noChangeShapeType="1"/>
            </p:cNvSpPr>
            <p:nvPr userDrawn="1"/>
          </p:nvSpPr>
          <p:spPr bwMode="auto">
            <a:xfrm>
              <a:off x="5277" y="91"/>
              <a:ext cx="0" cy="394"/>
            </a:xfrm>
            <a:prstGeom prst="line">
              <a:avLst/>
            </a:prstGeom>
            <a:noFill/>
            <a:ln w="9525">
              <a:solidFill>
                <a:srgbClr val="BC214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 userDrawn="1"/>
          </p:nvSpPr>
          <p:spPr bwMode="auto">
            <a:xfrm>
              <a:off x="5277" y="487"/>
              <a:ext cx="397" cy="0"/>
            </a:xfrm>
            <a:prstGeom prst="line">
              <a:avLst/>
            </a:prstGeom>
            <a:noFill/>
            <a:ln w="9525">
              <a:solidFill>
                <a:srgbClr val="BC214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77838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0325"/>
            <a:ext cx="8229600" cy="437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JCSP Networking 2.0</a:t>
            </a:r>
            <a:br>
              <a:rPr lang="en-GB" dirty="0" smtClean="0"/>
            </a:br>
            <a:r>
              <a:rPr lang="en-GB" sz="2800" dirty="0" smtClean="0"/>
              <a:t>(or maybe JCSP 1.1 rc4)</a:t>
            </a:r>
            <a:endParaRPr lang="en-GB" dirty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Kevin Chalmers</a:t>
            </a:r>
          </a:p>
          <a:p>
            <a:r>
              <a:rPr lang="en-GB" sz="2000" dirty="0" smtClean="0"/>
              <a:t>School of Computing</a:t>
            </a:r>
          </a:p>
          <a:p>
            <a:r>
              <a:rPr lang="en-GB" sz="2000" dirty="0" smtClean="0"/>
              <a:t>Napier University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Layered Model</a:t>
            </a:r>
            <a:endParaRPr lang="en-GB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82800" y="1562100"/>
            <a:ext cx="5133094" cy="3641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Layered Model</a:t>
            </a:r>
            <a:endParaRPr lang="en-GB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07448" y="1330325"/>
            <a:ext cx="5729104" cy="437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Creating an Application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Old way</a:t>
            </a:r>
          </a:p>
          <a:p>
            <a:r>
              <a:rPr lang="en-GB" dirty="0" smtClean="0"/>
              <a:t>Use Channel Name Server</a:t>
            </a:r>
          </a:p>
          <a:p>
            <a:pPr lvl="1"/>
            <a:r>
              <a:rPr lang="en-GB" dirty="0" smtClean="0"/>
              <a:t>Can use names – implies lookup on receiving Node</a:t>
            </a:r>
          </a:p>
          <a:p>
            <a:pPr>
              <a:buNone/>
            </a:pPr>
            <a:endParaRPr lang="en-GB" dirty="0" smtClean="0"/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8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Node.</a:t>
            </a:r>
            <a:r>
              <a:rPr lang="en-GB" sz="1800" i="1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getInstance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().init(</a:t>
            </a:r>
            <a:r>
              <a:rPr lang="en-GB" sz="1800" b="1" dirty="0" smtClean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new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TCPIPNodeFactory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</a:t>
            </a:r>
            <a:r>
              <a:rPr lang="en-GB" sz="1800" dirty="0" smtClean="0">
                <a:solidFill>
                  <a:srgbClr val="2A00FF"/>
                </a:solidFill>
                <a:latin typeface="Courier New"/>
                <a:ea typeface="Calibri"/>
                <a:cs typeface="Times New Roman"/>
              </a:rPr>
              <a:t>"</a:t>
            </a:r>
            <a:r>
              <a:rPr lang="en-GB" sz="1800" dirty="0" smtClean="0">
                <a:solidFill>
                  <a:srgbClr val="2A00FF"/>
                </a:solidFill>
                <a:latin typeface="Courier New"/>
                <a:ea typeface="Calibri"/>
                <a:cs typeface="Times New Roman"/>
              </a:rPr>
              <a:t>CNS_IP"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));</a:t>
            </a:r>
            <a:endParaRPr lang="en-GB" sz="18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8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NetChannelInput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in = CNS.</a:t>
            </a:r>
            <a:r>
              <a:rPr lang="en-GB" sz="1800" i="1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createNet2One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</a:t>
            </a:r>
            <a:r>
              <a:rPr lang="en-GB" sz="1800" dirty="0" smtClean="0">
                <a:solidFill>
                  <a:srgbClr val="2A00FF"/>
                </a:solidFill>
                <a:latin typeface="Courier New"/>
                <a:ea typeface="Calibri"/>
                <a:cs typeface="Times New Roman"/>
              </a:rPr>
              <a:t>"</a:t>
            </a:r>
            <a:r>
              <a:rPr lang="en-GB" sz="1800" dirty="0" err="1" smtClean="0">
                <a:solidFill>
                  <a:srgbClr val="2A00FF"/>
                </a:solidFill>
                <a:latin typeface="Courier New"/>
                <a:ea typeface="Calibri"/>
                <a:cs typeface="Times New Roman"/>
              </a:rPr>
              <a:t>channel_In</a:t>
            </a:r>
            <a:r>
              <a:rPr lang="en-GB" sz="1800" dirty="0" smtClean="0">
                <a:solidFill>
                  <a:srgbClr val="2A00FF"/>
                </a:solidFill>
                <a:latin typeface="Courier New"/>
                <a:ea typeface="Calibri"/>
                <a:cs typeface="Times New Roman"/>
              </a:rPr>
              <a:t>"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);</a:t>
            </a:r>
            <a:endParaRPr lang="en-GB" sz="18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18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NetChannelOutput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out = CNS.</a:t>
            </a:r>
            <a:r>
              <a:rPr lang="en-GB" sz="1800" i="1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createOne2Net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</a:t>
            </a:r>
            <a:r>
              <a:rPr lang="en-GB" sz="1800" dirty="0" smtClean="0">
                <a:solidFill>
                  <a:srgbClr val="2A00FF"/>
                </a:solidFill>
                <a:latin typeface="Courier New"/>
                <a:ea typeface="Calibri"/>
                <a:cs typeface="Times New Roman"/>
              </a:rPr>
              <a:t>"</a:t>
            </a:r>
            <a:r>
              <a:rPr lang="en-GB" sz="1800" dirty="0" err="1" smtClean="0">
                <a:solidFill>
                  <a:srgbClr val="2A00FF"/>
                </a:solidFill>
                <a:latin typeface="Courier New"/>
                <a:ea typeface="Calibri"/>
                <a:cs typeface="Times New Roman"/>
              </a:rPr>
              <a:t>channel_Out</a:t>
            </a:r>
            <a:r>
              <a:rPr lang="en-GB" sz="1800" dirty="0" smtClean="0">
                <a:solidFill>
                  <a:srgbClr val="2A00FF"/>
                </a:solidFill>
                <a:latin typeface="Courier New"/>
                <a:ea typeface="Calibri"/>
                <a:cs typeface="Times New Roman"/>
              </a:rPr>
              <a:t>"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);</a:t>
            </a:r>
            <a:endParaRPr lang="en-GB" sz="1800" dirty="0" smtClean="0">
              <a:ea typeface="Calibri"/>
              <a:cs typeface="Times New Roman"/>
            </a:endParaRP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Creating an Application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New way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Node.</a:t>
            </a:r>
            <a:r>
              <a:rPr lang="en-GB" sz="1500" i="1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getInstance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().init(</a:t>
            </a:r>
            <a:r>
              <a:rPr lang="en-GB" sz="1500" b="1" dirty="0" smtClean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new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TCPIPNodeAddress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(5000));</a:t>
            </a:r>
            <a:endParaRPr lang="en-GB" sz="15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500" dirty="0" smtClean="0">
                <a:solidFill>
                  <a:srgbClr val="3F7F5F"/>
                </a:solidFill>
                <a:latin typeface="Courier New"/>
                <a:ea typeface="Calibri"/>
                <a:cs typeface="Times New Roman"/>
              </a:rPr>
              <a:t>// Create Link to remote Node</a:t>
            </a:r>
            <a:endParaRPr lang="en-GB" sz="15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TCPIPNodeAddress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remoteAddr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= </a:t>
            </a:r>
            <a:r>
              <a:rPr lang="en-GB" sz="1500" b="1" dirty="0" smtClean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new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TCPIPNodeAddress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</a:t>
            </a:r>
            <a:r>
              <a:rPr lang="en-GB" sz="1500" dirty="0" smtClean="0">
                <a:solidFill>
                  <a:srgbClr val="2A00FF"/>
                </a:solidFill>
                <a:latin typeface="Courier New"/>
                <a:ea typeface="Calibri"/>
                <a:cs typeface="Times New Roman"/>
              </a:rPr>
              <a:t>"192.168.1.100"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, 4000);</a:t>
            </a:r>
            <a:endParaRPr lang="en-GB" sz="15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500" dirty="0" smtClean="0">
                <a:solidFill>
                  <a:srgbClr val="3F7F5F"/>
                </a:solidFill>
                <a:latin typeface="Courier New"/>
                <a:ea typeface="Calibri"/>
                <a:cs typeface="Times New Roman"/>
              </a:rPr>
              <a:t>// Get </a:t>
            </a:r>
            <a:r>
              <a:rPr lang="en-GB" sz="1500" dirty="0" err="1" smtClean="0">
                <a:solidFill>
                  <a:srgbClr val="3F7F5F"/>
                </a:solidFill>
                <a:latin typeface="Courier New"/>
                <a:ea typeface="Calibri"/>
                <a:cs typeface="Times New Roman"/>
              </a:rPr>
              <a:t>NodeID</a:t>
            </a:r>
            <a:endParaRPr lang="en-GB" sz="15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NodeID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remoteNode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= </a:t>
            </a: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LinkFactory.</a:t>
            </a:r>
            <a:r>
              <a:rPr lang="en-GB" sz="1500" i="1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getLink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</a:t>
            </a: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remoteAddr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).</a:t>
            </a: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getRemoteNodeID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();</a:t>
            </a:r>
            <a:endParaRPr lang="en-GB" sz="15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500" dirty="0" smtClean="0">
                <a:solidFill>
                  <a:srgbClr val="3F7F5F"/>
                </a:solidFill>
                <a:latin typeface="Courier New"/>
                <a:ea typeface="Calibri"/>
                <a:cs typeface="Times New Roman"/>
              </a:rPr>
              <a:t>// Create channels</a:t>
            </a:r>
            <a:endParaRPr lang="en-GB" sz="15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NetChannelInput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in = NetChannel.</a:t>
            </a:r>
            <a:r>
              <a:rPr lang="en-GB" sz="1500" i="1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numberedNet2One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(55);</a:t>
            </a:r>
            <a:endParaRPr lang="en-GB" sz="15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NetChannelOutput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out = NetChannel.</a:t>
            </a:r>
            <a:r>
              <a:rPr lang="en-GB" sz="1500" i="1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one2net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</a:t>
            </a:r>
            <a:r>
              <a:rPr lang="en-GB" sz="15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remoteNode</a:t>
            </a:r>
            <a:r>
              <a:rPr lang="en-GB" sz="15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, 49);</a:t>
            </a:r>
            <a:endParaRPr lang="en-GB" sz="1500" dirty="0" smtClean="0">
              <a:ea typeface="Calibri"/>
              <a:cs typeface="Times New Roman"/>
            </a:endParaRPr>
          </a:p>
          <a:p>
            <a:r>
              <a:rPr lang="en-GB" dirty="0" smtClean="0"/>
              <a:t>Other methods possible</a:t>
            </a:r>
          </a:p>
          <a:p>
            <a:pPr lvl="1"/>
            <a:r>
              <a:rPr lang="en-GB" dirty="0" smtClean="0"/>
              <a:t>Original method</a:t>
            </a:r>
          </a:p>
          <a:p>
            <a:pPr lvl="1"/>
            <a:r>
              <a:rPr lang="en-GB" dirty="0" smtClean="0"/>
              <a:t>From </a:t>
            </a:r>
            <a:r>
              <a:rPr lang="en-GB" dirty="0" err="1" smtClean="0"/>
              <a:t>NodeAddress</a:t>
            </a:r>
            <a:r>
              <a:rPr lang="en-GB" dirty="0" smtClean="0"/>
              <a:t> and VCN</a:t>
            </a:r>
          </a:p>
          <a:p>
            <a:pPr lvl="1"/>
            <a:r>
              <a:rPr lang="en-GB" dirty="0" smtClean="0"/>
              <a:t>From </a:t>
            </a:r>
            <a:r>
              <a:rPr lang="en-GB" dirty="0" err="1" smtClean="0"/>
              <a:t>NetChannelLocation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Channel Options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Poison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8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NetChannelInput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in = NetChannel.</a:t>
            </a:r>
            <a:r>
              <a:rPr lang="en-GB" sz="1800" i="1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net2one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(10);</a:t>
            </a:r>
            <a:endParaRPr lang="en-GB" sz="18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1800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NetChannelOutput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out = NetChannel.</a:t>
            </a:r>
            <a:r>
              <a:rPr lang="en-GB" sz="1800" i="1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one2net</a:t>
            </a:r>
            <a:r>
              <a:rPr lang="en-GB" sz="1800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(location, 10);</a:t>
            </a:r>
            <a:endParaRPr lang="en-GB" dirty="0" smtClean="0"/>
          </a:p>
          <a:p>
            <a:r>
              <a:rPr lang="en-GB" dirty="0" smtClean="0"/>
              <a:t>Specified encoder / decoder</a:t>
            </a:r>
          </a:p>
          <a:p>
            <a:pPr>
              <a:buNone/>
            </a:pP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NetChannelInput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in = </a:t>
            </a:r>
          </a:p>
          <a:p>
            <a:pPr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	NetChannel.</a:t>
            </a: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net2one(</a:t>
            </a:r>
            <a:r>
              <a:rPr lang="en-GB" sz="1600" b="1" i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GB" sz="1600" b="1" i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GB" sz="1600" b="1" i="1" dirty="0" err="1" smtClean="0">
                <a:solidFill>
                  <a:srgbClr val="000000"/>
                </a:solidFill>
                <a:latin typeface="Courier New"/>
              </a:rPr>
              <a:t>RawNetworkMessageFilter.FilterRX</a:t>
            </a:r>
            <a:r>
              <a:rPr lang="en-GB" sz="1600" b="1" i="1" dirty="0" smtClean="0">
                <a:solidFill>
                  <a:srgbClr val="000000"/>
                </a:solidFill>
                <a:latin typeface="Courier New"/>
              </a:rPr>
              <a:t>());</a:t>
            </a:r>
          </a:p>
          <a:p>
            <a:pPr>
              <a:buNone/>
            </a:pP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NetChannelOutput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out = NetChannel.</a:t>
            </a: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one2net</a:t>
            </a:r>
          </a:p>
          <a:p>
            <a:pPr>
              <a:buNone/>
            </a:pP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	(location, </a:t>
            </a:r>
            <a:r>
              <a:rPr lang="en-GB" sz="1600" b="1" i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GB" sz="1600" b="1" i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GB" sz="1600" b="1" i="1" dirty="0" err="1" smtClean="0">
                <a:solidFill>
                  <a:srgbClr val="000000"/>
                </a:solidFill>
                <a:latin typeface="Courier New"/>
              </a:rPr>
              <a:t>RawNetworkMessageFilter.FilterTX</a:t>
            </a:r>
            <a:r>
              <a:rPr lang="en-GB" sz="1600" b="1" i="1" dirty="0" smtClean="0">
                <a:solidFill>
                  <a:srgbClr val="000000"/>
                </a:solidFill>
                <a:latin typeface="Courier New"/>
              </a:rPr>
              <a:t>());</a:t>
            </a:r>
          </a:p>
          <a:p>
            <a:pPr>
              <a:buNone/>
            </a:pP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NetChannelInput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in = </a:t>
            </a:r>
          </a:p>
          <a:p>
            <a:pPr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	NetChannel.</a:t>
            </a: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net2one(</a:t>
            </a:r>
            <a:r>
              <a:rPr lang="en-GB" sz="1600" b="1" i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GB" sz="1600" b="1" i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GB" sz="1600" b="1" i="1" dirty="0" err="1" smtClean="0">
                <a:solidFill>
                  <a:srgbClr val="000000"/>
                </a:solidFill>
                <a:latin typeface="Courier New"/>
              </a:rPr>
              <a:t>CodeLoadingChannelFilter.FilterRX</a:t>
            </a:r>
            <a:r>
              <a:rPr lang="en-GB" sz="1600" b="1" i="1" dirty="0" smtClean="0">
                <a:solidFill>
                  <a:srgbClr val="000000"/>
                </a:solidFill>
                <a:latin typeface="Courier New"/>
              </a:rPr>
              <a:t>());</a:t>
            </a:r>
          </a:p>
          <a:p>
            <a:pPr>
              <a:buNone/>
            </a:pP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NetChannelOutput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out = NetChannel.</a:t>
            </a: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one2net</a:t>
            </a:r>
          </a:p>
          <a:p>
            <a:pPr>
              <a:buNone/>
            </a:pP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	(location, </a:t>
            </a:r>
            <a:r>
              <a:rPr lang="en-GB" sz="1600" b="1" i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GB" sz="1600" b="1" i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GB" sz="1600" b="1" i="1" dirty="0" err="1" smtClean="0">
                <a:solidFill>
                  <a:srgbClr val="000000"/>
                </a:solidFill>
                <a:latin typeface="Courier New"/>
              </a:rPr>
              <a:t>CodeLoadingChannelFilter.FilterTX</a:t>
            </a:r>
            <a:r>
              <a:rPr lang="en-GB" sz="1600" b="1" i="1" dirty="0" smtClean="0">
                <a:solidFill>
                  <a:srgbClr val="000000"/>
                </a:solidFill>
                <a:latin typeface="Courier New"/>
              </a:rPr>
              <a:t>());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NetworkBarrier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Two tier approach</a:t>
            </a:r>
          </a:p>
          <a:p>
            <a:pPr lvl="1"/>
            <a:r>
              <a:rPr lang="en-GB" dirty="0" smtClean="0"/>
              <a:t>Declaring (server) end</a:t>
            </a:r>
          </a:p>
          <a:p>
            <a:pPr lvl="1"/>
            <a:r>
              <a:rPr lang="en-GB" dirty="0" smtClean="0"/>
              <a:t>Multiple connecting (client) ends</a:t>
            </a:r>
          </a:p>
          <a:p>
            <a:pPr lvl="1"/>
            <a:r>
              <a:rPr lang="en-GB" dirty="0" smtClean="0"/>
              <a:t>Each end has </a:t>
            </a:r>
            <a:r>
              <a:rPr lang="en-GB" i="1" dirty="0" smtClean="0"/>
              <a:t>n</a:t>
            </a:r>
            <a:r>
              <a:rPr lang="en-GB" dirty="0" smtClean="0"/>
              <a:t> </a:t>
            </a:r>
            <a:r>
              <a:rPr lang="en-GB" dirty="0" smtClean="0"/>
              <a:t>enrolled processes</a:t>
            </a:r>
          </a:p>
          <a:p>
            <a:pPr lvl="1"/>
            <a:r>
              <a:rPr lang="en-GB" dirty="0" smtClean="0"/>
              <a:t>Server end </a:t>
            </a:r>
            <a:r>
              <a:rPr lang="en-GB" b="1" dirty="0" smtClean="0"/>
              <a:t>MUST</a:t>
            </a:r>
            <a:r>
              <a:rPr lang="en-GB" dirty="0" smtClean="0"/>
              <a:t> have one enrolled process</a:t>
            </a:r>
          </a:p>
          <a:p>
            <a:pPr lvl="1"/>
            <a:endParaRPr lang="en-GB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16400" y="1873250"/>
            <a:ext cx="4761015" cy="2564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NetworkBarrier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Creation methods – as channels</a:t>
            </a:r>
          </a:p>
          <a:p>
            <a:pPr lvl="1"/>
            <a:r>
              <a:rPr lang="en-GB" dirty="0" smtClean="0"/>
              <a:t>Barrier Name Server (BNS)</a:t>
            </a:r>
          </a:p>
          <a:p>
            <a:pPr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		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NetBarrier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servBar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BNS.</a:t>
            </a:r>
            <a:r>
              <a:rPr lang="en-GB" sz="1600" i="1" dirty="0" err="1" smtClean="0">
                <a:solidFill>
                  <a:srgbClr val="000000"/>
                </a:solidFill>
                <a:latin typeface="Courier New"/>
              </a:rPr>
              <a:t>netBarrier</a:t>
            </a: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GB" sz="1600" i="1" dirty="0" smtClean="0">
                <a:solidFill>
                  <a:srgbClr val="2A00FF"/>
                </a:solidFill>
                <a:latin typeface="Courier New"/>
              </a:rPr>
              <a:t>"barrier"</a:t>
            </a: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, 10, 10);</a:t>
            </a:r>
          </a:p>
          <a:p>
            <a:pPr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		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NetBarrier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clientBar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BNS.</a:t>
            </a:r>
            <a:r>
              <a:rPr lang="en-GB" sz="1600" i="1" dirty="0" err="1" smtClean="0">
                <a:solidFill>
                  <a:srgbClr val="000000"/>
                </a:solidFill>
                <a:latin typeface="Courier New"/>
              </a:rPr>
              <a:t>netBarrier</a:t>
            </a: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GB" sz="1600" i="1" dirty="0" smtClean="0">
                <a:solidFill>
                  <a:srgbClr val="2A00FF"/>
                </a:solidFill>
                <a:latin typeface="Courier New"/>
              </a:rPr>
              <a:t>"barrier"</a:t>
            </a: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, 10);</a:t>
            </a:r>
            <a:endParaRPr lang="en-GB" sz="1600" dirty="0" smtClean="0"/>
          </a:p>
          <a:p>
            <a:pPr lvl="1"/>
            <a:r>
              <a:rPr lang="en-GB" dirty="0" smtClean="0"/>
              <a:t>Numbered barrier ends</a:t>
            </a:r>
          </a:p>
          <a:p>
            <a:pPr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		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NetBarrier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servBar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= </a:t>
            </a:r>
          </a:p>
          <a:p>
            <a:pPr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			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NetBarrierEnd.</a:t>
            </a:r>
            <a:r>
              <a:rPr lang="en-GB" sz="1600" i="1" dirty="0" err="1" smtClean="0">
                <a:solidFill>
                  <a:srgbClr val="000000"/>
                </a:solidFill>
                <a:latin typeface="Courier New"/>
              </a:rPr>
              <a:t>numberedNetBarrier</a:t>
            </a: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(55, 10, 10);</a:t>
            </a:r>
          </a:p>
          <a:p>
            <a:pPr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		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NetBarrier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clientBar</a:t>
            </a: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 = </a:t>
            </a:r>
          </a:p>
          <a:p>
            <a:pPr>
              <a:buNone/>
            </a:pPr>
            <a:r>
              <a:rPr lang="en-GB" sz="1600" dirty="0" smtClean="0">
                <a:solidFill>
                  <a:srgbClr val="000000"/>
                </a:solidFill>
                <a:latin typeface="Courier New"/>
              </a:rPr>
              <a:t>			</a:t>
            </a:r>
            <a:r>
              <a:rPr lang="en-GB" sz="1600" dirty="0" err="1" smtClean="0">
                <a:solidFill>
                  <a:srgbClr val="000000"/>
                </a:solidFill>
                <a:latin typeface="Courier New"/>
              </a:rPr>
              <a:t>NetBarrierEnd.</a:t>
            </a:r>
            <a:r>
              <a:rPr lang="en-GB" sz="1600" i="1" dirty="0" err="1" smtClean="0">
                <a:solidFill>
                  <a:srgbClr val="000000"/>
                </a:solidFill>
                <a:latin typeface="Courier New"/>
              </a:rPr>
              <a:t>netBarrier</a:t>
            </a: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GB" sz="1600" i="1" dirty="0" err="1" smtClean="0">
                <a:solidFill>
                  <a:srgbClr val="000000"/>
                </a:solidFill>
                <a:latin typeface="Courier New"/>
              </a:rPr>
              <a:t>nodeID</a:t>
            </a:r>
            <a:r>
              <a:rPr lang="en-GB" sz="1600" i="1" dirty="0" smtClean="0">
                <a:solidFill>
                  <a:srgbClr val="000000"/>
                </a:solidFill>
                <a:latin typeface="Courier New"/>
              </a:rPr>
              <a:t>, 55, 10);</a:t>
            </a:r>
            <a:endParaRPr lang="en-GB" sz="1600" dirty="0" smtClean="0"/>
          </a:p>
          <a:p>
            <a:r>
              <a:rPr lang="en-GB" dirty="0" smtClean="0"/>
              <a:t>Server end declares both locally enrolled and expected remote client ends.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Error Handling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Channels can throw </a:t>
            </a:r>
            <a:r>
              <a:rPr lang="en-GB" dirty="0" err="1" smtClean="0"/>
              <a:t>JCSPNetworkException</a:t>
            </a:r>
            <a:r>
              <a:rPr lang="en-GB" dirty="0" smtClean="0"/>
              <a:t> or </a:t>
            </a:r>
            <a:r>
              <a:rPr lang="en-GB" dirty="0" err="1" smtClean="0"/>
              <a:t>NetworkPoisonException</a:t>
            </a:r>
            <a:endParaRPr lang="en-GB" dirty="0" smtClean="0"/>
          </a:p>
          <a:p>
            <a:pPr lvl="1"/>
            <a:r>
              <a:rPr lang="en-GB" dirty="0" smtClean="0"/>
              <a:t>Unchecked exceptions – no need to explicitly catch</a:t>
            </a:r>
          </a:p>
          <a:p>
            <a:pPr lvl="1"/>
            <a:r>
              <a:rPr lang="en-GB" dirty="0" smtClean="0"/>
              <a:t>If connection to input end fails, the output end will throw a </a:t>
            </a:r>
            <a:r>
              <a:rPr lang="en-GB" dirty="0" err="1" smtClean="0"/>
              <a:t>JCSPNetworkException</a:t>
            </a:r>
            <a:endParaRPr lang="en-GB" dirty="0" smtClean="0"/>
          </a:p>
          <a:p>
            <a:pPr lvl="1"/>
            <a:r>
              <a:rPr lang="en-GB" dirty="0" smtClean="0"/>
              <a:t>If there is a problem during I/O (including encoding / decoding) a channel will throw a </a:t>
            </a:r>
            <a:r>
              <a:rPr lang="en-GB" dirty="0" err="1" smtClean="0"/>
              <a:t>JCSPNetworkException</a:t>
            </a:r>
            <a:endParaRPr lang="en-GB" dirty="0" smtClean="0"/>
          </a:p>
          <a:p>
            <a:pPr lvl="1"/>
            <a:r>
              <a:rPr lang="en-GB" dirty="0" smtClean="0"/>
              <a:t>If the input end is destroyed, the output end will throw a </a:t>
            </a:r>
            <a:r>
              <a:rPr lang="en-GB" dirty="0" err="1" smtClean="0"/>
              <a:t>JCSPNetworkException</a:t>
            </a:r>
            <a:r>
              <a:rPr lang="en-GB" dirty="0" smtClean="0"/>
              <a:t> during next write operation</a:t>
            </a:r>
          </a:p>
          <a:p>
            <a:pPr lvl="1"/>
            <a:r>
              <a:rPr lang="en-GB" dirty="0" smtClean="0"/>
              <a:t>If a message is sent to an input channel that does not exist, a </a:t>
            </a:r>
            <a:r>
              <a:rPr lang="en-GB" dirty="0" err="1" smtClean="0"/>
              <a:t>JCSPNetworkException</a:t>
            </a:r>
            <a:r>
              <a:rPr lang="en-GB" dirty="0" smtClean="0"/>
              <a:t> will be thrown</a:t>
            </a:r>
          </a:p>
          <a:p>
            <a:pPr lvl="1"/>
            <a:r>
              <a:rPr lang="en-GB" dirty="0" smtClean="0"/>
              <a:t>If a channel end is poisoned with sufficient strength, every complement end will throw a </a:t>
            </a:r>
            <a:r>
              <a:rPr lang="en-GB" dirty="0" err="1" smtClean="0"/>
              <a:t>NetworkPoisonException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Error Handling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Barriers can only throw </a:t>
            </a:r>
            <a:r>
              <a:rPr lang="en-GB" dirty="0" err="1" smtClean="0"/>
              <a:t>JCSPNetworkException</a:t>
            </a:r>
            <a:endParaRPr lang="en-GB" dirty="0" smtClean="0"/>
          </a:p>
          <a:p>
            <a:pPr lvl="1"/>
            <a:r>
              <a:rPr lang="en-GB" dirty="0" smtClean="0"/>
              <a:t>If the connection to the server </a:t>
            </a:r>
            <a:r>
              <a:rPr lang="en-GB" dirty="0" err="1" smtClean="0"/>
              <a:t>NetBarrier</a:t>
            </a:r>
            <a:r>
              <a:rPr lang="en-GB" dirty="0" smtClean="0"/>
              <a:t> fails, a client </a:t>
            </a:r>
            <a:r>
              <a:rPr lang="en-GB" dirty="0" err="1" smtClean="0"/>
              <a:t>NetBarrier</a:t>
            </a:r>
            <a:r>
              <a:rPr lang="en-GB" dirty="0" smtClean="0"/>
              <a:t> will throw a </a:t>
            </a:r>
            <a:r>
              <a:rPr lang="en-GB" dirty="0" err="1" smtClean="0"/>
              <a:t>JCSPNetworkException</a:t>
            </a:r>
            <a:r>
              <a:rPr lang="en-GB" dirty="0" smtClean="0"/>
              <a:t> and fail.</a:t>
            </a:r>
          </a:p>
          <a:p>
            <a:pPr lvl="1"/>
            <a:r>
              <a:rPr lang="en-GB" dirty="0" smtClean="0"/>
              <a:t>If the connection to a client </a:t>
            </a:r>
            <a:r>
              <a:rPr lang="en-GB" dirty="0" err="1" smtClean="0"/>
              <a:t>NetBarrier</a:t>
            </a:r>
            <a:r>
              <a:rPr lang="en-GB" dirty="0" smtClean="0"/>
              <a:t> fails, a server end will throw a </a:t>
            </a:r>
            <a:r>
              <a:rPr lang="en-GB" dirty="0" err="1" smtClean="0"/>
              <a:t>JCSPNetworkException</a:t>
            </a:r>
            <a:r>
              <a:rPr lang="en-GB" dirty="0" smtClean="0"/>
              <a:t>, decrement the enrolled network process count, and allow reuse if required.</a:t>
            </a:r>
          </a:p>
          <a:p>
            <a:pPr lvl="1"/>
            <a:r>
              <a:rPr lang="en-GB" dirty="0" smtClean="0"/>
              <a:t>If a client end tries to enrol on a non-existent server end, a </a:t>
            </a:r>
            <a:r>
              <a:rPr lang="en-GB" dirty="0" err="1" smtClean="0"/>
              <a:t>JCSPNetworkException</a:t>
            </a:r>
            <a:r>
              <a:rPr lang="en-GB" dirty="0" smtClean="0"/>
              <a:t> will be thrown.</a:t>
            </a:r>
          </a:p>
          <a:p>
            <a:pPr lvl="1"/>
            <a:r>
              <a:rPr lang="en-GB" dirty="0" smtClean="0"/>
              <a:t>If the locally enrolled count on the server end reaches zero, a </a:t>
            </a:r>
            <a:r>
              <a:rPr lang="en-GB" dirty="0" err="1" smtClean="0"/>
              <a:t>JCSPNetworkException</a:t>
            </a:r>
            <a:r>
              <a:rPr lang="en-GB" dirty="0" smtClean="0"/>
              <a:t> will be thrown.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Non-running</a:t>
            </a:r>
            <a:r>
              <a:rPr lang="en-GB" dirty="0" smtClean="0"/>
              <a:t> </a:t>
            </a:r>
            <a:r>
              <a:rPr lang="en-GB" dirty="0" smtClean="0"/>
              <a:t>process mobility via code mobility</a:t>
            </a:r>
          </a:p>
          <a:p>
            <a:pPr lvl="1"/>
            <a:r>
              <a:rPr lang="en-GB" dirty="0" smtClean="0"/>
              <a:t>Code loading channel filter</a:t>
            </a:r>
          </a:p>
          <a:p>
            <a:pPr lvl="1"/>
            <a:r>
              <a:rPr lang="en-GB" dirty="0" smtClean="0"/>
              <a:t>R</a:t>
            </a:r>
            <a:r>
              <a:rPr lang="en-GB" dirty="0" smtClean="0"/>
              <a:t>educed </a:t>
            </a:r>
            <a:r>
              <a:rPr lang="en-GB" dirty="0" smtClean="0"/>
              <a:t>model from last years paper</a:t>
            </a:r>
          </a:p>
          <a:p>
            <a:r>
              <a:rPr lang="en-GB" dirty="0" smtClean="0"/>
              <a:t>Running processes still require </a:t>
            </a:r>
            <a:r>
              <a:rPr lang="en-GB" dirty="0" smtClean="0"/>
              <a:t>termination</a:t>
            </a:r>
            <a:endParaRPr lang="en-GB" dirty="0" smtClean="0"/>
          </a:p>
          <a:p>
            <a:pPr lvl="1"/>
            <a:r>
              <a:rPr lang="en-GB" dirty="0" smtClean="0"/>
              <a:t>Poison</a:t>
            </a:r>
          </a:p>
          <a:p>
            <a:pPr lvl="1"/>
            <a:r>
              <a:rPr lang="en-GB" dirty="0" smtClean="0"/>
              <a:t>Migration event</a:t>
            </a:r>
          </a:p>
          <a:p>
            <a:r>
              <a:rPr lang="en-GB" dirty="0" smtClean="0"/>
              <a:t>Channel mobility via message boxes</a:t>
            </a:r>
          </a:p>
          <a:p>
            <a:pPr lvl="1"/>
            <a:r>
              <a:rPr lang="en-GB" dirty="0" smtClean="0"/>
              <a:t>Updated model soon....</a:t>
            </a:r>
          </a:p>
          <a:p>
            <a:pPr lvl="1"/>
            <a:r>
              <a:rPr lang="en-GB" dirty="0" smtClean="0"/>
              <a:t>Built into protocol?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Update to JCSP 1.1</a:t>
            </a:r>
          </a:p>
          <a:p>
            <a:pPr lvl="1"/>
            <a:r>
              <a:rPr lang="en-GB" dirty="0" err="1" smtClean="0"/>
              <a:t>Poisonable</a:t>
            </a:r>
            <a:r>
              <a:rPr lang="en-GB" dirty="0" smtClean="0"/>
              <a:t> network channels</a:t>
            </a:r>
          </a:p>
          <a:p>
            <a:pPr lvl="1"/>
            <a:r>
              <a:rPr lang="en-GB" dirty="0" smtClean="0"/>
              <a:t>Remove pesky </a:t>
            </a:r>
            <a:r>
              <a:rPr lang="en-GB" dirty="0" err="1" smtClean="0"/>
              <a:t>rejectable</a:t>
            </a:r>
            <a:r>
              <a:rPr lang="en-GB" dirty="0" smtClean="0"/>
              <a:t> channels</a:t>
            </a:r>
          </a:p>
          <a:p>
            <a:pPr lvl="1"/>
            <a:r>
              <a:rPr lang="en-GB" dirty="0" smtClean="0"/>
              <a:t>Extended rendezvous</a:t>
            </a:r>
          </a:p>
          <a:p>
            <a:pPr lvl="1"/>
            <a:r>
              <a:rPr lang="en-GB" dirty="0" smtClean="0"/>
              <a:t>No networked </a:t>
            </a:r>
            <a:r>
              <a:rPr lang="en-GB" dirty="0" err="1" smtClean="0"/>
              <a:t>AltingBarrier</a:t>
            </a:r>
            <a:r>
              <a:rPr lang="en-GB" dirty="0" smtClean="0"/>
              <a:t> (yet!)</a:t>
            </a:r>
          </a:p>
          <a:p>
            <a:r>
              <a:rPr lang="en-GB" dirty="0" smtClean="0"/>
              <a:t>Reduce overheads</a:t>
            </a:r>
          </a:p>
          <a:p>
            <a:pPr lvl="1"/>
            <a:r>
              <a:rPr lang="en-GB" dirty="0" smtClean="0"/>
              <a:t>No process per channel</a:t>
            </a:r>
          </a:p>
          <a:p>
            <a:pPr lvl="1"/>
            <a:r>
              <a:rPr lang="en-GB" dirty="0" smtClean="0"/>
              <a:t>No </a:t>
            </a:r>
            <a:r>
              <a:rPr lang="en-GB" dirty="0" err="1" smtClean="0"/>
              <a:t>LoopbackLink</a:t>
            </a:r>
            <a:endParaRPr lang="en-GB" dirty="0" smtClean="0"/>
          </a:p>
          <a:p>
            <a:pPr lvl="1"/>
            <a:r>
              <a:rPr lang="en-GB" dirty="0" err="1" smtClean="0"/>
              <a:t>LinkManager</a:t>
            </a:r>
            <a:r>
              <a:rPr lang="en-GB" dirty="0" smtClean="0"/>
              <a:t> now a passive data object</a:t>
            </a:r>
          </a:p>
          <a:p>
            <a:pPr lvl="1"/>
            <a:r>
              <a:rPr lang="en-GB" dirty="0" smtClean="0"/>
              <a:t>Smaller message size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Wrapping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New JCSP networking available on the JCSP repository (under the Networking-2 branch)</a:t>
            </a:r>
          </a:p>
          <a:p>
            <a:r>
              <a:rPr lang="en-GB" dirty="0" smtClean="0"/>
              <a:t>More information and examples given in handouts</a:t>
            </a:r>
          </a:p>
          <a:p>
            <a:pPr lvl="1"/>
            <a:r>
              <a:rPr lang="en-GB" dirty="0" smtClean="0"/>
              <a:t>Set up</a:t>
            </a:r>
          </a:p>
          <a:p>
            <a:pPr lvl="1"/>
            <a:r>
              <a:rPr lang="en-GB" dirty="0" smtClean="0"/>
              <a:t>Channel creation, operations and error handling</a:t>
            </a:r>
          </a:p>
          <a:p>
            <a:pPr lvl="1"/>
            <a:r>
              <a:rPr lang="en-GB" dirty="0" smtClean="0"/>
              <a:t>Custom encoders and decoders</a:t>
            </a:r>
          </a:p>
          <a:p>
            <a:pPr lvl="1"/>
            <a:r>
              <a:rPr lang="en-GB" dirty="0" smtClean="0"/>
              <a:t>Network barriers</a:t>
            </a:r>
          </a:p>
          <a:p>
            <a:pPr lvl="1"/>
            <a:r>
              <a:rPr lang="en-GB" dirty="0" smtClean="0"/>
              <a:t>Mobility</a:t>
            </a:r>
          </a:p>
          <a:p>
            <a:pPr lvl="1"/>
            <a:r>
              <a:rPr lang="en-GB" dirty="0" smtClean="0"/>
              <a:t>Custom Link protocol creation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Wrapping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Hopefully everyone’s existing programs will still work</a:t>
            </a:r>
          </a:p>
          <a:p>
            <a:pPr lvl="1"/>
            <a:r>
              <a:rPr lang="en-GB" dirty="0" smtClean="0"/>
              <a:t>Same interfaces</a:t>
            </a:r>
          </a:p>
          <a:p>
            <a:pPr lvl="1"/>
            <a:r>
              <a:rPr lang="en-GB" dirty="0" smtClean="0"/>
              <a:t>Some packages not replicated (dynamic, remote, security, settings)</a:t>
            </a:r>
          </a:p>
          <a:p>
            <a:r>
              <a:rPr lang="en-GB" dirty="0" smtClean="0"/>
              <a:t>More updates soon, once I’m finished writing up</a:t>
            </a:r>
          </a:p>
          <a:p>
            <a:pPr lvl="1"/>
            <a:r>
              <a:rPr lang="en-GB" dirty="0" err="1" smtClean="0"/>
              <a:t>NetConnections</a:t>
            </a:r>
            <a:endParaRPr lang="en-GB" dirty="0" smtClean="0"/>
          </a:p>
          <a:p>
            <a:pPr lvl="1"/>
            <a:r>
              <a:rPr lang="en-GB" dirty="0" smtClean="0"/>
              <a:t>Better channel mobility</a:t>
            </a:r>
          </a:p>
          <a:p>
            <a:pPr lvl="1"/>
            <a:r>
              <a:rPr lang="en-GB" dirty="0" err="1" smtClean="0"/>
              <a:t>AltingBarrier</a:t>
            </a:r>
            <a:r>
              <a:rPr lang="en-GB" dirty="0" smtClean="0"/>
              <a:t>?</a:t>
            </a:r>
          </a:p>
          <a:p>
            <a:r>
              <a:rPr lang="en-GB" dirty="0" smtClean="0"/>
              <a:t>Any requests for functionality / information let me know, and I’ll try and help as much as I can.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Questions?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Extensibility, configurability and error handling</a:t>
            </a:r>
          </a:p>
          <a:p>
            <a:pPr lvl="1"/>
            <a:r>
              <a:rPr lang="en-GB" dirty="0" smtClean="0"/>
              <a:t>Layered model – easier to add extensions</a:t>
            </a:r>
          </a:p>
          <a:p>
            <a:pPr lvl="1"/>
            <a:r>
              <a:rPr lang="en-GB" dirty="0" err="1" smtClean="0"/>
              <a:t>NetworkBarrier</a:t>
            </a:r>
            <a:r>
              <a:rPr lang="en-GB" dirty="0" smtClean="0"/>
              <a:t>!</a:t>
            </a:r>
          </a:p>
          <a:p>
            <a:pPr lvl="1"/>
            <a:r>
              <a:rPr lang="en-GB" dirty="0" smtClean="0"/>
              <a:t>Better </a:t>
            </a:r>
            <a:r>
              <a:rPr lang="en-GB" dirty="0" err="1" smtClean="0"/>
              <a:t>NetworkConnection</a:t>
            </a:r>
            <a:r>
              <a:rPr lang="en-GB" dirty="0" smtClean="0"/>
              <a:t> (soon)</a:t>
            </a:r>
          </a:p>
          <a:p>
            <a:pPr lvl="1"/>
            <a:r>
              <a:rPr lang="en-GB" dirty="0" smtClean="0"/>
              <a:t>All networked channels mobile (maybe)</a:t>
            </a:r>
          </a:p>
          <a:p>
            <a:pPr lvl="1"/>
            <a:r>
              <a:rPr lang="en-GB" dirty="0" smtClean="0"/>
              <a:t>Priority of communication layer</a:t>
            </a:r>
          </a:p>
          <a:p>
            <a:pPr lvl="1"/>
            <a:r>
              <a:rPr lang="en-GB" dirty="0" smtClean="0"/>
              <a:t>Buffer size</a:t>
            </a:r>
          </a:p>
          <a:p>
            <a:pPr lvl="1"/>
            <a:r>
              <a:rPr lang="en-GB" dirty="0" smtClean="0"/>
              <a:t>Quick creation of channels (no Channel Name Server required)</a:t>
            </a:r>
          </a:p>
          <a:p>
            <a:pPr lvl="1"/>
            <a:r>
              <a:rPr lang="en-GB" dirty="0" err="1" smtClean="0"/>
              <a:t>JCSPNetworkException</a:t>
            </a:r>
            <a:endParaRPr lang="en-GB" dirty="0" smtClean="0"/>
          </a:p>
          <a:p>
            <a:r>
              <a:rPr lang="en-GB" dirty="0" smtClean="0"/>
              <a:t>Interaction</a:t>
            </a:r>
          </a:p>
          <a:p>
            <a:pPr lvl="1"/>
            <a:r>
              <a:rPr lang="en-GB" dirty="0" smtClean="0"/>
              <a:t>Towards a universal protocol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750" y="939800"/>
            <a:ext cx="573405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750" y="939800"/>
            <a:ext cx="5734050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750" y="939800"/>
            <a:ext cx="5734050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750" y="1651000"/>
            <a:ext cx="57340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2095500"/>
            <a:ext cx="7173829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Towards a Universal Protocol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Messages are no longer objects</a:t>
            </a:r>
          </a:p>
          <a:p>
            <a:pPr lvl="1"/>
            <a:r>
              <a:rPr lang="en-GB" dirty="0" smtClean="0"/>
              <a:t>SEND | </a:t>
            </a:r>
            <a:r>
              <a:rPr lang="en-GB" i="1" dirty="0" smtClean="0"/>
              <a:t>Destination</a:t>
            </a:r>
            <a:r>
              <a:rPr lang="en-GB" dirty="0" smtClean="0"/>
              <a:t> | </a:t>
            </a:r>
            <a:r>
              <a:rPr lang="en-GB" i="1" dirty="0" smtClean="0"/>
              <a:t>Source</a:t>
            </a:r>
            <a:r>
              <a:rPr lang="en-GB" dirty="0" smtClean="0"/>
              <a:t> | &lt;</a:t>
            </a:r>
            <a:r>
              <a:rPr lang="en-GB" i="1" dirty="0" smtClean="0"/>
              <a:t>data</a:t>
            </a:r>
            <a:r>
              <a:rPr lang="en-GB" dirty="0" smtClean="0"/>
              <a:t>&gt;</a:t>
            </a:r>
          </a:p>
          <a:p>
            <a:pPr lvl="1"/>
            <a:r>
              <a:rPr lang="en-GB" dirty="0" smtClean="0"/>
              <a:t>&lt;1, 0, 0, 0, </a:t>
            </a:r>
            <a:r>
              <a:rPr lang="en-GB" dirty="0" smtClean="0"/>
              <a:t>54</a:t>
            </a:r>
            <a:r>
              <a:rPr lang="en-GB" dirty="0" smtClean="0"/>
              <a:t>, </a:t>
            </a:r>
            <a:r>
              <a:rPr lang="en-GB" dirty="0" smtClean="0"/>
              <a:t>0, 0, 0, </a:t>
            </a:r>
            <a:r>
              <a:rPr lang="en-GB" dirty="0" smtClean="0"/>
              <a:t>49</a:t>
            </a:r>
            <a:r>
              <a:rPr lang="en-GB" dirty="0" smtClean="0"/>
              <a:t>, </a:t>
            </a:r>
            <a:r>
              <a:rPr lang="en-GB" dirty="0" smtClean="0"/>
              <a:t>&lt;data&gt;&gt;</a:t>
            </a:r>
          </a:p>
          <a:p>
            <a:r>
              <a:rPr lang="en-GB" dirty="0" smtClean="0"/>
              <a:t>Data encoding and decoding handled at channel level</a:t>
            </a:r>
          </a:p>
          <a:p>
            <a:pPr lvl="1"/>
            <a:r>
              <a:rPr lang="en-GB" dirty="0" smtClean="0"/>
              <a:t>User defined methods possible</a:t>
            </a:r>
          </a:p>
          <a:p>
            <a:pPr lvl="1"/>
            <a:r>
              <a:rPr lang="en-GB" dirty="0" smtClean="0"/>
              <a:t>Object serialization default, raw data and class loading provided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pier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</TotalTime>
  <Words>667</Words>
  <Application>Microsoft Office PowerPoint</Application>
  <PresentationFormat>On-screen Show (4:3)</PresentationFormat>
  <Paragraphs>131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Napier</vt:lpstr>
      <vt:lpstr>JCSP Networking 2.0 (or maybe JCSP 1.1 rc4)</vt:lpstr>
      <vt:lpstr>Aims</vt:lpstr>
      <vt:lpstr>Aims</vt:lpstr>
      <vt:lpstr>Slide 4</vt:lpstr>
      <vt:lpstr>Slide 5</vt:lpstr>
      <vt:lpstr>Slide 6</vt:lpstr>
      <vt:lpstr>Slide 7</vt:lpstr>
      <vt:lpstr>Slide 8</vt:lpstr>
      <vt:lpstr>Towards a Universal Protocol</vt:lpstr>
      <vt:lpstr>Layered Model</vt:lpstr>
      <vt:lpstr>Layered Model</vt:lpstr>
      <vt:lpstr>Creating an Application</vt:lpstr>
      <vt:lpstr>Creating an Application</vt:lpstr>
      <vt:lpstr>Other Channel Options</vt:lpstr>
      <vt:lpstr>NetworkBarrier</vt:lpstr>
      <vt:lpstr>NetworkBarrier</vt:lpstr>
      <vt:lpstr>Error Handling</vt:lpstr>
      <vt:lpstr>Error Handling</vt:lpstr>
      <vt:lpstr>Mobility</vt:lpstr>
      <vt:lpstr>Wrapping up</vt:lpstr>
      <vt:lpstr>Wrapping up</vt:lpstr>
      <vt:lpstr>Questions?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Chalmers</dc:creator>
  <cp:lastModifiedBy>Kevin Chalmers</cp:lastModifiedBy>
  <cp:revision>62</cp:revision>
  <dcterms:created xsi:type="dcterms:W3CDTF">2008-08-31T20:33:50Z</dcterms:created>
  <dcterms:modified xsi:type="dcterms:W3CDTF">2008-09-09T03:27:34Z</dcterms:modified>
</cp:coreProperties>
</file>